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61" r:id="rId17"/>
    <p:sldId id="262" r:id="rId18"/>
    <p:sldId id="263" r:id="rId19"/>
    <p:sldId id="264" r:id="rId20"/>
    <p:sldId id="282" r:id="rId21"/>
    <p:sldId id="26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472" autoAdjust="0"/>
    <p:restoredTop sz="94660"/>
  </p:normalViewPr>
  <p:slideViewPr>
    <p:cSldViewPr>
      <p:cViewPr varScale="1">
        <p:scale>
          <a:sx n="110" d="100"/>
          <a:sy n="110" d="100"/>
        </p:scale>
        <p:origin x="-16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7257A6-607D-4318-9C7B-A573FE6D0401}"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409D52-8AA2-436E-AFC4-94CA88F1BAF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7257A6-607D-4318-9C7B-A573FE6D0401}" type="datetimeFigureOut">
              <a:rPr lang="ru-RU" smtClean="0"/>
              <a:pPr/>
              <a:t>16.02.2016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09D52-8AA2-436E-AFC4-94CA88F1BAF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a:t>Meaning as action</a:t>
            </a:r>
            <a:r>
              <a:rPr lang="ru-RU" dirty="0"/>
              <a:t/>
            </a:r>
            <a:br>
              <a:rPr lang="ru-RU" dirty="0"/>
            </a:b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p:txBody>
          <a:bodyPr/>
          <a:lstStyle/>
          <a:p>
            <a:pPr eaLnBrk="1" hangingPunct="1"/>
            <a:r>
              <a:rPr lang="it-IT" smtClean="0"/>
              <a:t>‘And that is enough for today…’</a:t>
            </a:r>
          </a:p>
        </p:txBody>
      </p:sp>
      <p:sp>
        <p:nvSpPr>
          <p:cNvPr id="22531" name="Segnaposto contenuto 2"/>
          <p:cNvSpPr>
            <a:spLocks noGrp="1"/>
          </p:cNvSpPr>
          <p:nvPr>
            <p:ph idx="1"/>
          </p:nvPr>
        </p:nvSpPr>
        <p:spPr/>
        <p:txBody>
          <a:bodyPr/>
          <a:lstStyle/>
          <a:p>
            <a:pPr eaLnBrk="1" hangingPunct="1"/>
            <a:r>
              <a:rPr lang="en-GB" smtClean="0"/>
              <a:t>Locutionary act </a:t>
            </a:r>
            <a:r>
              <a:rPr lang="en-GB" smtClean="0">
                <a:sym typeface="Wingdings" pitchFamily="2" charset="2"/>
              </a:rPr>
              <a:t></a:t>
            </a:r>
            <a:r>
              <a:rPr lang="en-GB" smtClean="0"/>
              <a:t> (and that is enough for today) </a:t>
            </a:r>
            <a:endParaRPr lang="en-US" smtClean="0"/>
          </a:p>
          <a:p>
            <a:pPr eaLnBrk="1" hangingPunct="1"/>
            <a:r>
              <a:rPr lang="en-GB" smtClean="0"/>
              <a:t> </a:t>
            </a:r>
            <a:endParaRPr lang="en-US" smtClean="0"/>
          </a:p>
          <a:p>
            <a:pPr eaLnBrk="1" hangingPunct="1"/>
            <a:r>
              <a:rPr lang="en-GB" smtClean="0"/>
              <a:t>Illocutionary act  </a:t>
            </a:r>
            <a:r>
              <a:rPr lang="en-GB" smtClean="0">
                <a:sym typeface="Wingdings" pitchFamily="2" charset="2"/>
              </a:rPr>
              <a:t></a:t>
            </a:r>
            <a:r>
              <a:rPr lang="en-GB" smtClean="0"/>
              <a:t> ( students make preparations to quit the room)</a:t>
            </a:r>
            <a:endParaRPr lang="en-US" smtClean="0"/>
          </a:p>
          <a:p>
            <a:pPr eaLnBrk="1" hangingPunct="1"/>
            <a:r>
              <a:rPr lang="en-GB" smtClean="0"/>
              <a:t> </a:t>
            </a:r>
            <a:endParaRPr lang="en-US" smtClean="0"/>
          </a:p>
          <a:p>
            <a:pPr eaLnBrk="1" hangingPunct="1"/>
            <a:r>
              <a:rPr lang="en-GB" smtClean="0"/>
              <a:t>Perloctionary act </a:t>
            </a:r>
            <a:r>
              <a:rPr lang="en-GB" smtClean="0">
                <a:sym typeface="Wingdings" pitchFamily="2" charset="2"/>
              </a:rPr>
              <a:t></a:t>
            </a:r>
            <a:r>
              <a:rPr lang="en-GB" smtClean="0"/>
              <a:t>(you realise that a change has occurred)</a:t>
            </a:r>
            <a:endParaRPr lang="en-US" smtClean="0"/>
          </a:p>
          <a:p>
            <a:pPr eaLnBrk="1" hangingPunct="1"/>
            <a:endParaRPr lang="it-IT"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olo 1"/>
          <p:cNvSpPr>
            <a:spLocks noGrp="1"/>
          </p:cNvSpPr>
          <p:nvPr>
            <p:ph type="title"/>
          </p:nvPr>
        </p:nvSpPr>
        <p:spPr/>
        <p:txBody>
          <a:bodyPr/>
          <a:lstStyle/>
          <a:p>
            <a:pPr eaLnBrk="1" hangingPunct="1"/>
            <a:r>
              <a:rPr lang="it-IT" smtClean="0"/>
              <a:t>Felicity conditions</a:t>
            </a:r>
          </a:p>
        </p:txBody>
      </p:sp>
      <p:sp>
        <p:nvSpPr>
          <p:cNvPr id="23555" name="Segnaposto contenuto 2"/>
          <p:cNvSpPr>
            <a:spLocks noGrp="1"/>
          </p:cNvSpPr>
          <p:nvPr>
            <p:ph idx="1"/>
          </p:nvPr>
        </p:nvSpPr>
        <p:spPr/>
        <p:txBody>
          <a:bodyPr/>
          <a:lstStyle/>
          <a:p>
            <a:pPr eaLnBrk="1" hangingPunct="1">
              <a:lnSpc>
                <a:spcPct val="80000"/>
              </a:lnSpc>
            </a:pPr>
            <a:r>
              <a:rPr lang="en-GB" sz="2000" smtClean="0"/>
              <a:t>the person performing the speech act has to </a:t>
            </a:r>
            <a:r>
              <a:rPr lang="en-GB" sz="2000" b="1" smtClean="0"/>
              <a:t>have authority </a:t>
            </a:r>
            <a:r>
              <a:rPr lang="en-GB" sz="2000" smtClean="0"/>
              <a:t>to do so – only certain people are authorised to perform certain speech acts;</a:t>
            </a:r>
            <a:endParaRPr lang="en-US" sz="2000" smtClean="0"/>
          </a:p>
          <a:p>
            <a:pPr eaLnBrk="1" hangingPunct="1">
              <a:lnSpc>
                <a:spcPct val="80000"/>
              </a:lnSpc>
              <a:buFont typeface="Arial" pitchFamily="34" charset="0"/>
              <a:buNone/>
            </a:pPr>
            <a:r>
              <a:rPr lang="en-GB" sz="2000" smtClean="0"/>
              <a:t>	the speech act has to be performed in the appropriate manner (sometimes this involves respecting precise wording), this can also include the demeanour</a:t>
            </a:r>
            <a:endParaRPr lang="en-US" sz="2000" smtClean="0"/>
          </a:p>
          <a:p>
            <a:pPr eaLnBrk="1" hangingPunct="1">
              <a:lnSpc>
                <a:spcPct val="80000"/>
              </a:lnSpc>
            </a:pPr>
            <a:r>
              <a:rPr lang="en-GB" sz="2000" b="1" smtClean="0"/>
              <a:t>sincerity conditions </a:t>
            </a:r>
            <a:r>
              <a:rPr lang="en-GB" sz="2000" smtClean="0"/>
              <a:t>have to be present: the speech act must be performed in a sincere manner: verbs such as promise, vow, or guarantee are only valid if they are uttered sincerely.  </a:t>
            </a:r>
            <a:endParaRPr lang="en-US" sz="2000" smtClean="0"/>
          </a:p>
          <a:p>
            <a:pPr eaLnBrk="1" hangingPunct="1">
              <a:lnSpc>
                <a:spcPct val="80000"/>
              </a:lnSpc>
              <a:buFont typeface="Arial" pitchFamily="34" charset="0"/>
              <a:buNone/>
            </a:pPr>
            <a:r>
              <a:rPr lang="en-GB" sz="2000" smtClean="0"/>
              <a:t>	</a:t>
            </a:r>
          </a:p>
          <a:p>
            <a:pPr eaLnBrk="1" hangingPunct="1">
              <a:lnSpc>
                <a:spcPct val="80000"/>
              </a:lnSpc>
              <a:buFont typeface="Arial" pitchFamily="34" charset="0"/>
              <a:buNone/>
            </a:pPr>
            <a:r>
              <a:rPr lang="en-GB" sz="2000" smtClean="0"/>
              <a:t>	So a speech act like ‘and that is enough for today’ can only be taken as a declaration that the lesson has ended if:</a:t>
            </a:r>
            <a:endParaRPr lang="en-US" sz="2000" smtClean="0"/>
          </a:p>
          <a:p>
            <a:pPr eaLnBrk="1" hangingPunct="1">
              <a:lnSpc>
                <a:spcPct val="80000"/>
              </a:lnSpc>
            </a:pPr>
            <a:r>
              <a:rPr lang="en-GB" sz="2000" smtClean="0"/>
              <a:t>I have the authority to perform the speech act;</a:t>
            </a:r>
            <a:endParaRPr lang="en-US" sz="2000" smtClean="0"/>
          </a:p>
          <a:p>
            <a:pPr eaLnBrk="1" hangingPunct="1">
              <a:lnSpc>
                <a:spcPct val="80000"/>
              </a:lnSpc>
            </a:pPr>
            <a:r>
              <a:rPr lang="en-GB" sz="2000" smtClean="0"/>
              <a:t>If the hearers are in a position to perform the required action; </a:t>
            </a:r>
            <a:endParaRPr lang="en-US" sz="2000" smtClean="0"/>
          </a:p>
          <a:p>
            <a:pPr eaLnBrk="1" hangingPunct="1">
              <a:lnSpc>
                <a:spcPct val="80000"/>
              </a:lnSpc>
            </a:pPr>
            <a:r>
              <a:rPr lang="en-GB" sz="2000" smtClean="0"/>
              <a:t>And if there is sincerity. </a:t>
            </a:r>
            <a:endParaRPr lang="en-US" sz="2000" smtClean="0"/>
          </a:p>
          <a:p>
            <a:pPr eaLnBrk="1" hangingPunct="1">
              <a:lnSpc>
                <a:spcPct val="80000"/>
              </a:lnSpc>
            </a:pPr>
            <a:r>
              <a:rPr lang="en-GB" sz="2000" smtClean="0"/>
              <a:t>If any of these conditions is lacking, then the hearers will deduce that they have to make a different interpretation of the speech act.</a:t>
            </a:r>
            <a:r>
              <a:rPr lang="en-US" sz="2000" smtClean="0"/>
              <a:t> </a:t>
            </a:r>
            <a:endParaRPr lang="it-IT"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p:txBody>
          <a:bodyPr/>
          <a:lstStyle/>
          <a:p>
            <a:pPr eaLnBrk="1" hangingPunct="1"/>
            <a:r>
              <a:rPr lang="it-IT" smtClean="0"/>
              <a:t>Indirect Speech Acts</a:t>
            </a:r>
          </a:p>
        </p:txBody>
      </p:sp>
      <p:sp>
        <p:nvSpPr>
          <p:cNvPr id="24579" name="Segnaposto contenuto 2"/>
          <p:cNvSpPr>
            <a:spLocks noGrp="1"/>
          </p:cNvSpPr>
          <p:nvPr>
            <p:ph idx="1"/>
          </p:nvPr>
        </p:nvSpPr>
        <p:spPr/>
        <p:txBody>
          <a:bodyPr/>
          <a:lstStyle/>
          <a:p>
            <a:pPr eaLnBrk="1" hangingPunct="1"/>
            <a:r>
              <a:rPr lang="en-GB" smtClean="0"/>
              <a:t>For many reasons, perhaps because we are abiding by the </a:t>
            </a:r>
            <a:r>
              <a:rPr lang="en-GB" b="1" smtClean="0"/>
              <a:t>politeness principle</a:t>
            </a:r>
            <a:r>
              <a:rPr lang="en-GB" smtClean="0"/>
              <a:t>, for example, and we don’t wish to impose – we may ask for something to be done indirectly. ‘Can you pass the salt?’ is not really a question, but a directive; and answer of ‘yes’, without an attempt to pass it would be totally inappropriate and would violate the maximum of relevance. </a:t>
            </a:r>
            <a:endParaRPr lang="it-IT"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p:txBody>
          <a:bodyPr/>
          <a:lstStyle/>
          <a:p>
            <a:pPr eaLnBrk="1" hangingPunct="1"/>
            <a:r>
              <a:rPr lang="it-IT" sz="4000" smtClean="0"/>
              <a:t>Sentence type and illocutionary force</a:t>
            </a:r>
          </a:p>
        </p:txBody>
      </p:sp>
      <p:sp>
        <p:nvSpPr>
          <p:cNvPr id="3" name="Segnaposto contenuto 2"/>
          <p:cNvSpPr>
            <a:spLocks noGrp="1"/>
          </p:cNvSpPr>
          <p:nvPr>
            <p:ph idx="1"/>
          </p:nvPr>
        </p:nvSpPr>
        <p:spPr/>
        <p:txBody>
          <a:bodyPr/>
          <a:lstStyle/>
          <a:p>
            <a:pPr eaLnBrk="1" hangingPunct="1"/>
            <a:r>
              <a:rPr lang="en-GB" smtClean="0"/>
              <a:t>The three basic sentence types (declarative, interrogative, imperative)   are typically associated with the three basic illocutionary forces: </a:t>
            </a:r>
          </a:p>
          <a:p>
            <a:pPr eaLnBrk="1" hangingPunct="1"/>
            <a:r>
              <a:rPr lang="en-GB" smtClean="0"/>
              <a:t>Declarative: asserting/ stating; </a:t>
            </a:r>
          </a:p>
          <a:p>
            <a:pPr eaLnBrk="1" hangingPunct="1"/>
            <a:r>
              <a:rPr lang="en-GB" smtClean="0"/>
              <a:t>Interrogative: asking/questioning; </a:t>
            </a:r>
          </a:p>
          <a:p>
            <a:pPr eaLnBrk="1" hangingPunct="1"/>
            <a:r>
              <a:rPr lang="en-GB" smtClean="0"/>
              <a:t>imperative: ordering/requesting. </a:t>
            </a:r>
            <a:endParaRPr lang="en-US" smtClean="0"/>
          </a:p>
          <a:p>
            <a:pPr eaLnBrk="1" hangingPunct="1"/>
            <a:endParaRPr lang="it-I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hangingPunct="1"/>
            <a:r>
              <a:rPr lang="it-IT" sz="3600" smtClean="0"/>
              <a:t>Difference between direct and indirect speech acts</a:t>
            </a:r>
          </a:p>
        </p:txBody>
      </p:sp>
      <p:sp>
        <p:nvSpPr>
          <p:cNvPr id="26627" name="Segnaposto contenuto 2"/>
          <p:cNvSpPr>
            <a:spLocks noGrp="1"/>
          </p:cNvSpPr>
          <p:nvPr>
            <p:ph idx="1"/>
          </p:nvPr>
        </p:nvSpPr>
        <p:spPr/>
        <p:txBody>
          <a:bodyPr/>
          <a:lstStyle/>
          <a:p>
            <a:pPr eaLnBrk="1" hangingPunct="1">
              <a:lnSpc>
                <a:spcPct val="80000"/>
              </a:lnSpc>
            </a:pPr>
            <a:r>
              <a:rPr lang="en-GB" sz="2200" smtClean="0"/>
              <a:t>A direct match between a sentence type and an illocutionary force, equals a direct speech act. </a:t>
            </a:r>
          </a:p>
          <a:p>
            <a:pPr eaLnBrk="1" hangingPunct="1">
              <a:lnSpc>
                <a:spcPct val="80000"/>
              </a:lnSpc>
            </a:pPr>
            <a:r>
              <a:rPr lang="en-GB" sz="2200" smtClean="0"/>
              <a:t>In addition, explicit performatives, which happen to be in the declarative form, are also taken to be direct speech acts, because they have their illocutionary force explicitly named by the </a:t>
            </a:r>
            <a:r>
              <a:rPr lang="en-GB" sz="2200" b="1" smtClean="0"/>
              <a:t>performative verb </a:t>
            </a:r>
            <a:r>
              <a:rPr lang="en-GB" sz="2200" smtClean="0"/>
              <a:t>in the main part of the sentence. </a:t>
            </a:r>
            <a:endParaRPr lang="en-US" sz="2200" smtClean="0"/>
          </a:p>
          <a:p>
            <a:pPr eaLnBrk="1" hangingPunct="1">
              <a:lnSpc>
                <a:spcPct val="80000"/>
              </a:lnSpc>
              <a:buFont typeface="Arial" pitchFamily="34" charset="0"/>
              <a:buNone/>
            </a:pPr>
            <a:r>
              <a:rPr lang="en-GB" sz="2200" smtClean="0"/>
              <a:t> </a:t>
            </a:r>
            <a:endParaRPr lang="en-US" sz="2200" smtClean="0"/>
          </a:p>
          <a:p>
            <a:pPr eaLnBrk="1" hangingPunct="1">
              <a:lnSpc>
                <a:spcPct val="80000"/>
              </a:lnSpc>
            </a:pPr>
            <a:r>
              <a:rPr lang="en-GB" sz="2200" smtClean="0"/>
              <a:t>If there is no direct relationship between a sentence type and an illocutionary force, it indicates an indirect speech act. </a:t>
            </a:r>
            <a:endParaRPr lang="en-US" sz="2200" smtClean="0"/>
          </a:p>
          <a:p>
            <a:pPr eaLnBrk="1" hangingPunct="1">
              <a:lnSpc>
                <a:spcPct val="80000"/>
              </a:lnSpc>
              <a:buFont typeface="Arial" pitchFamily="34" charset="0"/>
              <a:buNone/>
            </a:pPr>
            <a:r>
              <a:rPr lang="en-GB" sz="2200" smtClean="0"/>
              <a:t> </a:t>
            </a:r>
            <a:endParaRPr lang="en-US" sz="2200" smtClean="0"/>
          </a:p>
          <a:p>
            <a:pPr eaLnBrk="1" hangingPunct="1">
              <a:lnSpc>
                <a:spcPct val="80000"/>
              </a:lnSpc>
            </a:pPr>
            <a:r>
              <a:rPr lang="en-GB" sz="2200" smtClean="0"/>
              <a:t>When an explicit performative is used to make a request it functions as a direct speech act; the same is the case when an imperative is employed. By comparison, when an interrogative is used to make a request, we have an indirect speech act.</a:t>
            </a:r>
            <a:r>
              <a:rPr lang="en-US" sz="2200" smtClean="0"/>
              <a:t> </a:t>
            </a:r>
            <a:endParaRPr lang="it-IT" sz="2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hangingPunct="1"/>
            <a:r>
              <a:rPr lang="it-IT" sz="3600" smtClean="0"/>
              <a:t>From Speech Act to Gradation of Indirect Speech Act</a:t>
            </a:r>
          </a:p>
        </p:txBody>
      </p:sp>
      <p:sp>
        <p:nvSpPr>
          <p:cNvPr id="27651" name="Segnaposto contenuto 2"/>
          <p:cNvSpPr>
            <a:spLocks noGrp="1"/>
          </p:cNvSpPr>
          <p:nvPr>
            <p:ph idx="1"/>
          </p:nvPr>
        </p:nvSpPr>
        <p:spPr/>
        <p:txBody>
          <a:bodyPr/>
          <a:lstStyle/>
          <a:p>
            <a:pPr eaLnBrk="1" hangingPunct="1">
              <a:buFont typeface="Arial" pitchFamily="34" charset="0"/>
              <a:buNone/>
            </a:pPr>
            <a:r>
              <a:rPr lang="en-GB" sz="3000" smtClean="0"/>
              <a:t> </a:t>
            </a:r>
            <a:endParaRPr lang="en-US" sz="3000" smtClean="0"/>
          </a:p>
          <a:p>
            <a:pPr eaLnBrk="1" hangingPunct="1"/>
            <a:r>
              <a:rPr lang="en-GB" sz="3000" smtClean="0"/>
              <a:t>Shut the door!</a:t>
            </a:r>
            <a:endParaRPr lang="en-US" sz="3000" smtClean="0"/>
          </a:p>
          <a:p>
            <a:pPr eaLnBrk="1" hangingPunct="1"/>
            <a:r>
              <a:rPr lang="en-GB" sz="3000" smtClean="0"/>
              <a:t>I’d be grateful, if you’d shut the door.</a:t>
            </a:r>
            <a:endParaRPr lang="en-US" sz="3000" smtClean="0"/>
          </a:p>
          <a:p>
            <a:pPr eaLnBrk="1" hangingPunct="1"/>
            <a:r>
              <a:rPr lang="en-GB" sz="3000" smtClean="0"/>
              <a:t>Could you shut the door?</a:t>
            </a:r>
            <a:endParaRPr lang="en-US" sz="3000" smtClean="0"/>
          </a:p>
          <a:p>
            <a:pPr eaLnBrk="1" hangingPunct="1"/>
            <a:r>
              <a:rPr lang="en-GB" sz="3000" smtClean="0"/>
              <a:t>It’d help to have the door shut.</a:t>
            </a:r>
            <a:endParaRPr lang="en-US" sz="3000" smtClean="0"/>
          </a:p>
          <a:p>
            <a:pPr eaLnBrk="1" hangingPunct="1"/>
            <a:r>
              <a:rPr lang="en-GB" sz="3000" smtClean="0"/>
              <a:t>It’s getting cold in here. Shall we keep out the draught?</a:t>
            </a:r>
            <a:endParaRPr lang="en-US" sz="3000" smtClean="0"/>
          </a:p>
          <a:p>
            <a:pPr eaLnBrk="1" hangingPunct="1"/>
            <a:r>
              <a:rPr lang="en-GB" sz="3000" smtClean="0"/>
              <a:t>Now, Jane, what have you forgotten to do? </a:t>
            </a:r>
            <a:r>
              <a:rPr lang="en-GB" sz="3000" i="1" smtClean="0"/>
              <a:t>Brrr</a:t>
            </a:r>
            <a:r>
              <a:rPr lang="en-GB" sz="3000" smtClean="0"/>
              <a:t>!</a:t>
            </a:r>
            <a:endParaRPr lang="en-US" sz="3000" smtClean="0"/>
          </a:p>
          <a:p>
            <a:pPr eaLnBrk="1" hangingPunct="1"/>
            <a:endParaRPr lang="it-IT" sz="30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p:cNvSpPr>
            <a:spLocks noGrp="1"/>
          </p:cNvSpPr>
          <p:nvPr>
            <p:ph type="title"/>
          </p:nvPr>
        </p:nvSpPr>
        <p:spPr/>
        <p:txBody>
          <a:bodyPr/>
          <a:lstStyle/>
          <a:p>
            <a:r>
              <a:rPr lang="en-US" smtClean="0">
                <a:cs typeface="Traditional Arabic" pitchFamily="18" charset="-78"/>
              </a:rPr>
              <a:t>What are&gt;&gt;performatives??</a:t>
            </a:r>
            <a:endParaRPr lang="ar-SA" smtClean="0"/>
          </a:p>
        </p:txBody>
      </p:sp>
      <p:sp>
        <p:nvSpPr>
          <p:cNvPr id="3" name="عنصر نائب للمحتوى 2"/>
          <p:cNvSpPr>
            <a:spLocks noGrp="1"/>
          </p:cNvSpPr>
          <p:nvPr>
            <p:ph idx="1"/>
          </p:nvPr>
        </p:nvSpPr>
        <p:spPr/>
        <p:txBody>
          <a:bodyPr>
            <a:normAutofit fontScale="92500"/>
          </a:bodyPr>
          <a:lstStyle/>
          <a:p>
            <a:pPr marL="274320" indent="-274320" fontAlgn="auto">
              <a:spcAft>
                <a:spcPts val="0"/>
              </a:spcAft>
              <a:buClr>
                <a:schemeClr val="accent3"/>
              </a:buClr>
              <a:buFont typeface="Wingdings 2"/>
              <a:buNone/>
              <a:defRPr/>
            </a:pPr>
            <a:r>
              <a:rPr lang="en-US" dirty="0" smtClean="0">
                <a:ea typeface="+mn-ea"/>
              </a:rPr>
              <a:t>***it is one of the interesting functions of language, or</a:t>
            </a:r>
          </a:p>
          <a:p>
            <a:pPr marL="274320" indent="-274320" algn="l" fontAlgn="auto">
              <a:spcAft>
                <a:spcPts val="0"/>
              </a:spcAft>
              <a:buClr>
                <a:schemeClr val="accent3"/>
              </a:buClr>
              <a:buFont typeface="Wingdings 2"/>
              <a:buNone/>
              <a:defRPr/>
            </a:pPr>
            <a:r>
              <a:rPr lang="en-US" dirty="0" smtClean="0">
                <a:ea typeface="+mn-ea"/>
              </a:rPr>
              <a:t>type of speech act</a:t>
            </a:r>
          </a:p>
          <a:p>
            <a:pPr marL="274320" indent="-274320" algn="l" fontAlgn="auto">
              <a:spcAft>
                <a:spcPts val="0"/>
              </a:spcAft>
              <a:buClr>
                <a:schemeClr val="accent3"/>
              </a:buClr>
              <a:buFont typeface="Wingdings 2"/>
              <a:buNone/>
              <a:defRPr/>
            </a:pPr>
            <a:r>
              <a:rPr lang="en-US" dirty="0" smtClean="0">
                <a:solidFill>
                  <a:schemeClr val="accent3">
                    <a:lumMod val="75000"/>
                  </a:schemeClr>
                </a:solidFill>
                <a:ea typeface="+mn-ea"/>
              </a:rPr>
              <a:t>Definition of </a:t>
            </a:r>
            <a:r>
              <a:rPr lang="en-US" dirty="0" err="1" smtClean="0">
                <a:solidFill>
                  <a:schemeClr val="accent3">
                    <a:lumMod val="75000"/>
                  </a:schemeClr>
                </a:solidFill>
                <a:ea typeface="+mn-ea"/>
              </a:rPr>
              <a:t>performatives</a:t>
            </a:r>
            <a:r>
              <a:rPr lang="en-US" dirty="0" smtClean="0">
                <a:ea typeface="+mn-ea"/>
              </a:rPr>
              <a:t>:</a:t>
            </a:r>
          </a:p>
          <a:p>
            <a:pPr marL="274320" indent="-274320" algn="l" fontAlgn="auto">
              <a:spcAft>
                <a:spcPts val="0"/>
              </a:spcAft>
              <a:buClr>
                <a:schemeClr val="accent3"/>
              </a:buClr>
              <a:buFont typeface="Wingdings 2"/>
              <a:buNone/>
              <a:defRPr/>
            </a:pPr>
            <a:r>
              <a:rPr lang="en-US" dirty="0" smtClean="0">
                <a:ea typeface="+mn-ea"/>
              </a:rPr>
              <a:t>It is an utterance that </a:t>
            </a:r>
            <a:r>
              <a:rPr lang="en-US" dirty="0" err="1" smtClean="0">
                <a:ea typeface="+mn-ea"/>
              </a:rPr>
              <a:t>peforms</a:t>
            </a:r>
            <a:r>
              <a:rPr lang="en-US" dirty="0" smtClean="0">
                <a:ea typeface="+mn-ea"/>
              </a:rPr>
              <a:t> an act or creates a state of affairs by the fact of its being uttered under appropriate or conventional circumstances</a:t>
            </a:r>
          </a:p>
          <a:p>
            <a:pPr marL="274320" indent="-274320" algn="l" fontAlgn="auto">
              <a:spcAft>
                <a:spcPts val="0"/>
              </a:spcAft>
              <a:buClr>
                <a:schemeClr val="accent3"/>
              </a:buClr>
              <a:buFont typeface="Wingdings 2"/>
              <a:buNone/>
              <a:defRPr/>
            </a:pPr>
            <a:r>
              <a:rPr lang="en-US" dirty="0" smtClean="0">
                <a:ea typeface="+mn-ea"/>
              </a:rPr>
              <a:t>A </a:t>
            </a:r>
            <a:r>
              <a:rPr lang="en-US" dirty="0" err="1" smtClean="0">
                <a:ea typeface="+mn-ea"/>
              </a:rPr>
              <a:t>performative</a:t>
            </a:r>
            <a:r>
              <a:rPr lang="en-US" dirty="0" smtClean="0">
                <a:ea typeface="+mn-ea"/>
              </a:rPr>
              <a:t> utterance. Is also called </a:t>
            </a:r>
            <a:r>
              <a:rPr lang="en-US" i="1" dirty="0" smtClean="0">
                <a:ea typeface="+mn-ea"/>
              </a:rPr>
              <a:t>speech act</a:t>
            </a:r>
            <a:r>
              <a:rPr lang="en-US" dirty="0" smtClean="0">
                <a:ea typeface="+mn-ea"/>
              </a:rPr>
              <a:t>.</a:t>
            </a:r>
          </a:p>
          <a:p>
            <a:pPr marL="274320" indent="-274320" algn="l" fontAlgn="auto">
              <a:spcAft>
                <a:spcPts val="0"/>
              </a:spcAft>
              <a:buClr>
                <a:schemeClr val="accent3"/>
              </a:buClr>
              <a:buFont typeface="Wingdings 2"/>
              <a:buNone/>
              <a:defRPr/>
            </a:pPr>
            <a:endParaRPr lang="ar-SA" dirty="0">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fontAlgn="auto">
              <a:spcAft>
                <a:spcPts val="0"/>
              </a:spcAft>
              <a:defRPr/>
            </a:pPr>
            <a:r>
              <a:rPr lang="en-US" dirty="0" smtClean="0"/>
              <a:t>When can I say that a certain speech act is PERFORMATIVE???</a:t>
            </a:r>
            <a:endParaRPr lang="ar-SA" dirty="0"/>
          </a:p>
        </p:txBody>
      </p:sp>
      <p:sp>
        <p:nvSpPr>
          <p:cNvPr id="3" name="عنصر نائب للمحتوى 2"/>
          <p:cNvSpPr>
            <a:spLocks noGrp="1"/>
          </p:cNvSpPr>
          <p:nvPr>
            <p:ph idx="1"/>
          </p:nvPr>
        </p:nvSpPr>
        <p:spPr/>
        <p:txBody>
          <a:bodyPr>
            <a:normAutofit/>
          </a:bodyPr>
          <a:lstStyle/>
          <a:p>
            <a:pPr marL="514350" indent="-514350" algn="l" fontAlgn="auto">
              <a:spcAft>
                <a:spcPts val="0"/>
              </a:spcAft>
              <a:buClr>
                <a:schemeClr val="tx2">
                  <a:lumMod val="50000"/>
                </a:schemeClr>
              </a:buClr>
              <a:buFont typeface="Wingdings 2"/>
              <a:buNone/>
              <a:defRPr/>
            </a:pPr>
            <a:r>
              <a:rPr lang="en-US" dirty="0" smtClean="0">
                <a:ea typeface="+mn-ea"/>
              </a:rPr>
              <a:t>1.When they are uttered in the appropriate  context</a:t>
            </a:r>
          </a:p>
          <a:p>
            <a:pPr marL="514350" indent="-514350" algn="l" fontAlgn="auto">
              <a:spcAft>
                <a:spcPts val="0"/>
              </a:spcAft>
              <a:buClr>
                <a:schemeClr val="tx2">
                  <a:lumMod val="50000"/>
                </a:schemeClr>
              </a:buClr>
              <a:buFont typeface="Wingdings 2"/>
              <a:buNone/>
              <a:defRPr/>
            </a:pPr>
            <a:endParaRPr lang="en-US" dirty="0" smtClean="0">
              <a:ea typeface="+mn-ea"/>
            </a:endParaRPr>
          </a:p>
          <a:p>
            <a:pPr marL="514350" indent="-514350" algn="l" fontAlgn="auto">
              <a:spcAft>
                <a:spcPts val="0"/>
              </a:spcAft>
              <a:buClr>
                <a:schemeClr val="tx2">
                  <a:lumMod val="50000"/>
                </a:schemeClr>
              </a:buClr>
              <a:buFont typeface="Wingdings 2"/>
              <a:buNone/>
              <a:defRPr/>
            </a:pPr>
            <a:r>
              <a:rPr lang="ar-SA" dirty="0" smtClean="0">
                <a:ea typeface="+mn-ea"/>
              </a:rPr>
              <a:t>      </a:t>
            </a:r>
            <a:r>
              <a:rPr lang="en-US" dirty="0" smtClean="0">
                <a:ea typeface="+mn-ea"/>
              </a:rPr>
              <a:t>2.By someone authorized-empowered</a:t>
            </a:r>
          </a:p>
          <a:p>
            <a:pPr marL="514350" indent="-514350" algn="l" fontAlgn="auto">
              <a:spcAft>
                <a:spcPts val="0"/>
              </a:spcAft>
              <a:buClr>
                <a:schemeClr val="tx2">
                  <a:lumMod val="50000"/>
                </a:schemeClr>
              </a:buClr>
              <a:buFont typeface="Wingdings 2"/>
              <a:buNone/>
              <a:defRPr/>
            </a:pPr>
            <a:endParaRPr lang="en-US" dirty="0" smtClean="0">
              <a:ea typeface="+mn-ea"/>
            </a:endParaRPr>
          </a:p>
          <a:p>
            <a:pPr marL="514350" indent="-514350" algn="l" fontAlgn="auto">
              <a:spcAft>
                <a:spcPts val="0"/>
              </a:spcAft>
              <a:buClr>
                <a:schemeClr val="tx2">
                  <a:lumMod val="50000"/>
                </a:schemeClr>
              </a:buClr>
              <a:buFont typeface="Wingdings 2"/>
              <a:buNone/>
              <a:defRPr/>
            </a:pPr>
            <a:r>
              <a:rPr lang="en-US" dirty="0" smtClean="0">
                <a:ea typeface="+mn-ea"/>
              </a:rPr>
              <a:t>3.Takes effect only in the context of an established institution </a:t>
            </a:r>
            <a:endParaRPr lang="ar-SA" dirty="0">
              <a:ea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وان 1"/>
          <p:cNvSpPr>
            <a:spLocks noGrp="1"/>
          </p:cNvSpPr>
          <p:nvPr>
            <p:ph type="title"/>
          </p:nvPr>
        </p:nvSpPr>
        <p:spPr/>
        <p:txBody>
          <a:bodyPr/>
          <a:lstStyle/>
          <a:p>
            <a:endParaRPr lang="ar-SA" smtClean="0"/>
          </a:p>
        </p:txBody>
      </p:sp>
      <p:sp>
        <p:nvSpPr>
          <p:cNvPr id="8195" name="عنصر نائب للمحتوى 2"/>
          <p:cNvSpPr>
            <a:spLocks noGrp="1"/>
          </p:cNvSpPr>
          <p:nvPr>
            <p:ph idx="1"/>
          </p:nvPr>
        </p:nvSpPr>
        <p:spPr/>
        <p:txBody>
          <a:bodyPr/>
          <a:lstStyle/>
          <a:p>
            <a:pPr algn="l">
              <a:buFont typeface="Wingdings 2" pitchFamily="18" charset="2"/>
              <a:buNone/>
            </a:pPr>
            <a:r>
              <a:rPr lang="en-US" smtClean="0">
                <a:cs typeface="Majalla UI"/>
              </a:rPr>
              <a:t>For example, when Peter says "I promise to do the dishes" in an appropriate context then he thereby does not just say something, and in particular he does not just describe what he is doing; rather, in making the utterance he performs the promise; since promising is an illocutionary act, the utterance is thus a performative utterance</a:t>
            </a:r>
            <a:endParaRPr lang="ar-SA"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وان 1"/>
          <p:cNvSpPr>
            <a:spLocks noGrp="1"/>
          </p:cNvSpPr>
          <p:nvPr>
            <p:ph type="title"/>
          </p:nvPr>
        </p:nvSpPr>
        <p:spPr/>
        <p:txBody>
          <a:bodyPr/>
          <a:lstStyle/>
          <a:p>
            <a:r>
              <a:rPr lang="en-US" smtClean="0">
                <a:cs typeface="Traditional Arabic" pitchFamily="18" charset="-78"/>
              </a:rPr>
              <a:t>More examples:</a:t>
            </a:r>
            <a:endParaRPr lang="ar-SA" smtClean="0"/>
          </a:p>
        </p:txBody>
      </p:sp>
      <p:sp>
        <p:nvSpPr>
          <p:cNvPr id="9219" name="عنصر نائب للمحتوى 2"/>
          <p:cNvSpPr>
            <a:spLocks noGrp="1"/>
          </p:cNvSpPr>
          <p:nvPr>
            <p:ph idx="1"/>
          </p:nvPr>
        </p:nvSpPr>
        <p:spPr/>
        <p:txBody>
          <a:bodyPr>
            <a:normAutofit fontScale="92500" lnSpcReduction="10000"/>
          </a:bodyPr>
          <a:lstStyle/>
          <a:p>
            <a:pPr algn="l">
              <a:buFont typeface="Wingdings 2" pitchFamily="18" charset="2"/>
              <a:buNone/>
            </a:pPr>
            <a:r>
              <a:rPr lang="en-US" smtClean="0">
                <a:cs typeface="Majalla UI"/>
              </a:rPr>
              <a:t>&gt;'I do (sc. take this woman to be my lawful wedded wife)' -- as uttered in the course of the marriage ceremony. </a:t>
            </a:r>
          </a:p>
          <a:p>
            <a:pPr algn="l">
              <a:buFont typeface="Wingdings 2" pitchFamily="18" charset="2"/>
              <a:buNone/>
            </a:pPr>
            <a:endParaRPr lang="en-US" smtClean="0">
              <a:cs typeface="Majalla UI"/>
            </a:endParaRPr>
          </a:p>
          <a:p>
            <a:pPr algn="l">
              <a:buFont typeface="Wingdings 2" pitchFamily="18" charset="2"/>
              <a:buNone/>
            </a:pPr>
            <a:r>
              <a:rPr lang="en-US" smtClean="0">
                <a:cs typeface="Majalla UI"/>
              </a:rPr>
              <a:t>&gt;'I name this ship the "Queen Elizabeth"' </a:t>
            </a:r>
          </a:p>
          <a:p>
            <a:pPr algn="l">
              <a:buFont typeface="Wingdings 2" pitchFamily="18" charset="2"/>
              <a:buNone/>
            </a:pPr>
            <a:endParaRPr lang="en-US" smtClean="0">
              <a:cs typeface="Majalla UI"/>
            </a:endParaRPr>
          </a:p>
          <a:p>
            <a:pPr algn="l">
              <a:buFont typeface="Wingdings 2" pitchFamily="18" charset="2"/>
              <a:buNone/>
            </a:pPr>
            <a:r>
              <a:rPr lang="en-US" smtClean="0">
                <a:cs typeface="Majalla UI"/>
              </a:rPr>
              <a:t>&gt;I give and bequeath my watch to my brother' -- as </a:t>
            </a:r>
            <a:endParaRPr lang="ar-SA" smtClean="0"/>
          </a:p>
          <a:p>
            <a:pPr algn="l">
              <a:buFont typeface="Wingdings 2" pitchFamily="18" charset="2"/>
              <a:buNone/>
            </a:pPr>
            <a:r>
              <a:rPr lang="en-US" smtClean="0">
                <a:cs typeface="Majalla UI"/>
              </a:rPr>
              <a:t>occurring in a will </a:t>
            </a:r>
          </a:p>
          <a:p>
            <a:pPr algn="l">
              <a:buFont typeface="Wingdings 2" pitchFamily="18" charset="2"/>
              <a:buNone/>
            </a:pPr>
            <a:r>
              <a:rPr lang="en-US" smtClean="0">
                <a:cs typeface="Majalla UI"/>
              </a:rPr>
              <a:t>&gt;'I bet you sixpence it will rain tomorrow' </a:t>
            </a:r>
          </a:p>
          <a:p>
            <a:pPr algn="l"/>
            <a:endParaRPr lang="ar-SA"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p:txBody>
          <a:bodyPr/>
          <a:lstStyle/>
          <a:p>
            <a:pPr eaLnBrk="1" hangingPunct="1"/>
            <a:r>
              <a:rPr lang="it-IT" smtClean="0"/>
              <a:t>Speech Acts</a:t>
            </a:r>
          </a:p>
        </p:txBody>
      </p:sp>
      <p:sp>
        <p:nvSpPr>
          <p:cNvPr id="14339" name="Segnaposto contenuto 2"/>
          <p:cNvSpPr>
            <a:spLocks noGrp="1"/>
          </p:cNvSpPr>
          <p:nvPr>
            <p:ph idx="1"/>
          </p:nvPr>
        </p:nvSpPr>
        <p:spPr/>
        <p:txBody>
          <a:bodyPr/>
          <a:lstStyle/>
          <a:p>
            <a:pPr eaLnBrk="1" hangingPunct="1"/>
            <a:r>
              <a:rPr lang="en-GB" b="1" smtClean="0"/>
              <a:t>Speech Events</a:t>
            </a:r>
            <a:r>
              <a:rPr lang="en-GB" smtClean="0"/>
              <a:t> may also include </a:t>
            </a:r>
            <a:r>
              <a:rPr lang="en-GB" b="1" smtClean="0"/>
              <a:t>Speech Acts</a:t>
            </a:r>
            <a:r>
              <a:rPr lang="en-GB" smtClean="0"/>
              <a:t>. J.L Austin observed that ‘many utterances do not communicate information, but are equivalent to actions, e.g.</a:t>
            </a:r>
          </a:p>
          <a:p>
            <a:pPr eaLnBrk="1" hangingPunct="1"/>
            <a:r>
              <a:rPr lang="en-GB" smtClean="0"/>
              <a:t> I apologise…’ </a:t>
            </a:r>
          </a:p>
          <a:p>
            <a:pPr eaLnBrk="1" hangingPunct="1"/>
            <a:r>
              <a:rPr lang="en-GB" smtClean="0"/>
              <a:t>I promise….’ </a:t>
            </a:r>
          </a:p>
          <a:p>
            <a:pPr eaLnBrk="1" hangingPunct="1"/>
            <a:r>
              <a:rPr lang="en-GB" smtClean="0"/>
              <a:t>‘I will….’ (at a wedding’  </a:t>
            </a:r>
          </a:p>
          <a:p>
            <a:pPr eaLnBrk="1" hangingPunct="1"/>
            <a:r>
              <a:rPr lang="en-GB" smtClean="0"/>
              <a:t>‘I name this ship….’</a:t>
            </a:r>
            <a:endParaRPr lang="en-US" smtClean="0"/>
          </a:p>
          <a:p>
            <a:pPr eaLnBrk="1" hangingPunct="1"/>
            <a:endParaRPr lang="it-IT"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cs typeface="Majalla UI"/>
              </a:rPr>
              <a:t>Distinction between informative or directive and </a:t>
            </a:r>
            <a:r>
              <a:rPr lang="en-US" dirty="0" err="1" smtClean="0">
                <a:cs typeface="Majalla UI"/>
              </a:rPr>
              <a:t>performative</a:t>
            </a:r>
            <a:r>
              <a:rPr lang="en-US" dirty="0" smtClean="0">
                <a:cs typeface="Majalla UI"/>
              </a:rPr>
              <a:t> utterances:</a:t>
            </a:r>
            <a:br>
              <a:rPr lang="en-US" dirty="0" smtClean="0">
                <a:cs typeface="Majalla UI"/>
              </a:rPr>
            </a:br>
            <a:endParaRPr lang="ru-RU" dirty="0"/>
          </a:p>
        </p:txBody>
      </p:sp>
      <p:sp>
        <p:nvSpPr>
          <p:cNvPr id="3" name="Содержимое 2"/>
          <p:cNvSpPr>
            <a:spLocks noGrp="1"/>
          </p:cNvSpPr>
          <p:nvPr>
            <p:ph idx="1"/>
          </p:nvPr>
        </p:nvSpPr>
        <p:spPr/>
        <p:txBody>
          <a:bodyPr/>
          <a:lstStyle/>
          <a:p>
            <a:pPr>
              <a:buNone/>
            </a:pPr>
            <a:endParaRPr lang="en-US" dirty="0" smtClean="0">
              <a:cs typeface="Majalla UI"/>
            </a:endParaRPr>
          </a:p>
          <a:p>
            <a:pPr>
              <a:buNone/>
            </a:pPr>
            <a:r>
              <a:rPr lang="en-US" dirty="0" smtClean="0">
                <a:cs typeface="Majalla UI"/>
              </a:rPr>
              <a:t>John &amp; Jane got married(informative)</a:t>
            </a:r>
          </a:p>
          <a:p>
            <a:pPr>
              <a:buNone/>
            </a:pPr>
            <a:r>
              <a:rPr lang="en-US" dirty="0" smtClean="0">
                <a:cs typeface="Majalla UI"/>
              </a:rPr>
              <a:t>Get married(directive)</a:t>
            </a:r>
          </a:p>
          <a:p>
            <a:pPr>
              <a:buNone/>
            </a:pPr>
            <a:r>
              <a:rPr lang="en-US" dirty="0" smtClean="0">
                <a:cs typeface="Majalla UI"/>
              </a:rPr>
              <a:t>I declare you man and wife(</a:t>
            </a:r>
            <a:r>
              <a:rPr lang="en-US" dirty="0" err="1" smtClean="0">
                <a:cs typeface="Majalla UI"/>
              </a:rPr>
              <a:t>performative</a:t>
            </a:r>
            <a:r>
              <a:rPr lang="en-US" dirty="0" smtClean="0">
                <a:cs typeface="Majalla UI"/>
              </a:rPr>
              <a:t>)</a:t>
            </a:r>
          </a:p>
          <a:p>
            <a:pPr>
              <a:buNone/>
            </a:pPr>
            <a:r>
              <a:rPr lang="en-US" dirty="0" smtClean="0">
                <a:cs typeface="Majalla UI"/>
              </a:rPr>
              <a:t>Said in a wedding ceremony by the appropriate  person</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fontAlgn="auto">
              <a:spcAft>
                <a:spcPts val="0"/>
              </a:spcAft>
              <a:defRPr/>
            </a:pPr>
            <a:r>
              <a:rPr lang="en-US" dirty="0" smtClean="0"/>
              <a:t>To conclude;</a:t>
            </a:r>
            <a:br>
              <a:rPr lang="en-US" dirty="0" smtClean="0"/>
            </a:br>
            <a:endParaRPr lang="ar-SA" dirty="0"/>
          </a:p>
        </p:txBody>
      </p:sp>
      <p:sp>
        <p:nvSpPr>
          <p:cNvPr id="11267" name="عنصر نائب للمحتوى 2"/>
          <p:cNvSpPr>
            <a:spLocks noGrp="1"/>
          </p:cNvSpPr>
          <p:nvPr>
            <p:ph idx="1"/>
          </p:nvPr>
        </p:nvSpPr>
        <p:spPr/>
        <p:txBody>
          <a:bodyPr/>
          <a:lstStyle/>
          <a:p>
            <a:pPr algn="ctr">
              <a:buFont typeface="Wingdings 2" pitchFamily="18" charset="2"/>
              <a:buNone/>
            </a:pPr>
            <a:r>
              <a:rPr lang="en-US" sz="2800" b="1" smtClean="0">
                <a:cs typeface="Majalla UI"/>
              </a:rPr>
              <a:t>A performative utterance performs the action to which it refers when uttered in the appropriate context by someone authorized and in the context of an established institution</a:t>
            </a:r>
            <a:r>
              <a:rPr lang="en-US" smtClean="0">
                <a:cs typeface="Majalla UI"/>
              </a:rPr>
              <a:t>.</a:t>
            </a:r>
            <a:endParaRPr lang="ar-SA"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pPr eaLnBrk="1" hangingPunct="1"/>
            <a:r>
              <a:rPr lang="it-IT" smtClean="0"/>
              <a:t>Performatives</a:t>
            </a:r>
          </a:p>
        </p:txBody>
      </p:sp>
      <p:sp>
        <p:nvSpPr>
          <p:cNvPr id="15363" name="Segnaposto contenuto 2"/>
          <p:cNvSpPr>
            <a:spLocks noGrp="1"/>
          </p:cNvSpPr>
          <p:nvPr>
            <p:ph idx="1"/>
          </p:nvPr>
        </p:nvSpPr>
        <p:spPr/>
        <p:txBody>
          <a:bodyPr/>
          <a:lstStyle/>
          <a:p>
            <a:pPr eaLnBrk="1" hangingPunct="1">
              <a:lnSpc>
                <a:spcPct val="80000"/>
              </a:lnSpc>
            </a:pPr>
            <a:endParaRPr lang="en-GB" sz="2700" smtClean="0"/>
          </a:p>
          <a:p>
            <a:pPr eaLnBrk="1" hangingPunct="1">
              <a:lnSpc>
                <a:spcPct val="80000"/>
              </a:lnSpc>
            </a:pPr>
            <a:r>
              <a:rPr lang="en-GB" sz="2700" smtClean="0"/>
              <a:t>Austin called such utterances </a:t>
            </a:r>
            <a:r>
              <a:rPr lang="en-GB" sz="2700" b="1" smtClean="0"/>
              <a:t>performatives</a:t>
            </a:r>
            <a:r>
              <a:rPr lang="en-GB" sz="2700" smtClean="0"/>
              <a:t>, which he saw as distinct from statements that convey information (</a:t>
            </a:r>
            <a:r>
              <a:rPr lang="en-GB" sz="2700" b="1" smtClean="0"/>
              <a:t>constatives</a:t>
            </a:r>
            <a:r>
              <a:rPr lang="en-GB" sz="2700" smtClean="0"/>
              <a:t>). </a:t>
            </a:r>
          </a:p>
          <a:p>
            <a:pPr eaLnBrk="1" hangingPunct="1">
              <a:lnSpc>
                <a:spcPct val="80000"/>
              </a:lnSpc>
              <a:buFont typeface="Arial" pitchFamily="34" charset="0"/>
              <a:buNone/>
            </a:pPr>
            <a:r>
              <a:rPr lang="en-GB" sz="2700" smtClean="0"/>
              <a:t>	</a:t>
            </a:r>
          </a:p>
          <a:p>
            <a:pPr eaLnBrk="1" hangingPunct="1">
              <a:lnSpc>
                <a:spcPct val="80000"/>
              </a:lnSpc>
              <a:buFont typeface="Arial" pitchFamily="34" charset="0"/>
              <a:buNone/>
            </a:pPr>
            <a:r>
              <a:rPr lang="en-GB" sz="2700" smtClean="0"/>
              <a:t>	I christen/name this ship </a:t>
            </a:r>
            <a:r>
              <a:rPr lang="en-GB" sz="2700" i="1" smtClean="0"/>
              <a:t>The Queen Elisabeth </a:t>
            </a:r>
            <a:r>
              <a:rPr lang="en-GB" sz="2700" smtClean="0"/>
              <a:t>(performative).</a:t>
            </a:r>
          </a:p>
          <a:p>
            <a:pPr eaLnBrk="1" hangingPunct="1">
              <a:lnSpc>
                <a:spcPct val="80000"/>
              </a:lnSpc>
              <a:buFont typeface="Arial" pitchFamily="34" charset="0"/>
              <a:buNone/>
            </a:pPr>
            <a:r>
              <a:rPr lang="en-GB" sz="2700" b="1" smtClean="0"/>
              <a:t>	</a:t>
            </a:r>
            <a:r>
              <a:rPr lang="en-GB" sz="2700" smtClean="0"/>
              <a:t>Maurice Garin won the </a:t>
            </a:r>
            <a:r>
              <a:rPr lang="en-GB" sz="2700" i="1" smtClean="0"/>
              <a:t>Tour de France  </a:t>
            </a:r>
            <a:r>
              <a:rPr lang="en-GB" sz="2700" smtClean="0"/>
              <a:t>in 1903 (constative)</a:t>
            </a:r>
            <a:endParaRPr lang="en-US" sz="2700" smtClean="0"/>
          </a:p>
          <a:p>
            <a:pPr eaLnBrk="1" hangingPunct="1">
              <a:lnSpc>
                <a:spcPct val="80000"/>
              </a:lnSpc>
              <a:buFont typeface="Arial" pitchFamily="34" charset="0"/>
              <a:buNone/>
            </a:pPr>
            <a:endParaRPr lang="en-GB" sz="2700" b="1" smtClean="0"/>
          </a:p>
          <a:p>
            <a:pPr eaLnBrk="1" hangingPunct="1">
              <a:lnSpc>
                <a:spcPct val="80000"/>
              </a:lnSpc>
            </a:pPr>
            <a:r>
              <a:rPr lang="en-GB" sz="2700" b="1" smtClean="0"/>
              <a:t>Performatives</a:t>
            </a:r>
            <a:r>
              <a:rPr lang="en-GB" sz="2700" smtClean="0"/>
              <a:t> cannot be true or false. </a:t>
            </a:r>
            <a:endParaRPr lang="it-IT" sz="27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p:txBody>
          <a:bodyPr/>
          <a:lstStyle/>
          <a:p>
            <a:pPr eaLnBrk="1" hangingPunct="1"/>
            <a:r>
              <a:rPr lang="it-IT" smtClean="0"/>
              <a:t>Explict </a:t>
            </a:r>
            <a:r>
              <a:rPr lang="it-IT" i="1" smtClean="0"/>
              <a:t>vs</a:t>
            </a:r>
            <a:r>
              <a:rPr lang="it-IT" smtClean="0"/>
              <a:t> implicit performatives</a:t>
            </a:r>
          </a:p>
        </p:txBody>
      </p:sp>
      <p:sp>
        <p:nvSpPr>
          <p:cNvPr id="16387" name="Segnaposto contenuto 2"/>
          <p:cNvSpPr>
            <a:spLocks noGrp="1"/>
          </p:cNvSpPr>
          <p:nvPr>
            <p:ph idx="1"/>
          </p:nvPr>
        </p:nvSpPr>
        <p:spPr/>
        <p:txBody>
          <a:bodyPr/>
          <a:lstStyle/>
          <a:p>
            <a:pPr eaLnBrk="1" hangingPunct="1">
              <a:lnSpc>
                <a:spcPct val="90000"/>
              </a:lnSpc>
            </a:pPr>
            <a:r>
              <a:rPr lang="en-GB" sz="2700" b="1" smtClean="0"/>
              <a:t>Explicit performatives</a:t>
            </a:r>
            <a:r>
              <a:rPr lang="en-GB" sz="2700" smtClean="0"/>
              <a:t> are performative utterances that contain a performative verb that makes explicit what kind of act is being performed. </a:t>
            </a:r>
            <a:endParaRPr lang="en-US" sz="2700" smtClean="0"/>
          </a:p>
          <a:p>
            <a:pPr eaLnBrk="1" hangingPunct="1">
              <a:lnSpc>
                <a:spcPct val="90000"/>
              </a:lnSpc>
              <a:buFont typeface="Arial" pitchFamily="34" charset="0"/>
              <a:buNone/>
            </a:pPr>
            <a:endParaRPr lang="en-GB" sz="2700" i="1" smtClean="0"/>
          </a:p>
          <a:p>
            <a:pPr eaLnBrk="1" hangingPunct="1">
              <a:lnSpc>
                <a:spcPct val="90000"/>
              </a:lnSpc>
              <a:buFont typeface="Arial" pitchFamily="34" charset="0"/>
              <a:buNone/>
            </a:pPr>
            <a:r>
              <a:rPr lang="en-GB" sz="2700" i="1" smtClean="0"/>
              <a:t>	I </a:t>
            </a:r>
            <a:r>
              <a:rPr lang="en-GB" sz="2700" i="1" u="sng" smtClean="0"/>
              <a:t>promise</a:t>
            </a:r>
            <a:r>
              <a:rPr lang="en-GB" sz="2700" i="1" smtClean="0"/>
              <a:t> to come to your talk tomorrow afternoon</a:t>
            </a:r>
            <a:r>
              <a:rPr lang="en-GB" sz="2700" smtClean="0"/>
              <a:t>.</a:t>
            </a:r>
            <a:endParaRPr lang="en-US" sz="2700" smtClean="0"/>
          </a:p>
          <a:p>
            <a:pPr eaLnBrk="1" hangingPunct="1">
              <a:lnSpc>
                <a:spcPct val="90000"/>
              </a:lnSpc>
              <a:buFont typeface="Arial" pitchFamily="34" charset="0"/>
              <a:buNone/>
            </a:pPr>
            <a:r>
              <a:rPr lang="en-GB" sz="2700" smtClean="0"/>
              <a:t> </a:t>
            </a:r>
            <a:endParaRPr lang="en-US" sz="2700" smtClean="0"/>
          </a:p>
          <a:p>
            <a:pPr eaLnBrk="1" hangingPunct="1">
              <a:lnSpc>
                <a:spcPct val="90000"/>
              </a:lnSpc>
            </a:pPr>
            <a:r>
              <a:rPr lang="en-GB" sz="2700" b="1" smtClean="0"/>
              <a:t>implicit performatives</a:t>
            </a:r>
            <a:r>
              <a:rPr lang="en-GB" sz="2700" smtClean="0"/>
              <a:t> are performative utterances in which there is no such verb.</a:t>
            </a:r>
            <a:endParaRPr lang="en-US" sz="2700" smtClean="0"/>
          </a:p>
          <a:p>
            <a:pPr eaLnBrk="1" hangingPunct="1">
              <a:lnSpc>
                <a:spcPct val="90000"/>
              </a:lnSpc>
              <a:buFont typeface="Arial" pitchFamily="34" charset="0"/>
              <a:buNone/>
            </a:pPr>
            <a:endParaRPr lang="en-GB" sz="2700" i="1" u="sng" smtClean="0"/>
          </a:p>
          <a:p>
            <a:pPr eaLnBrk="1" hangingPunct="1">
              <a:lnSpc>
                <a:spcPct val="90000"/>
              </a:lnSpc>
              <a:buFont typeface="Arial" pitchFamily="34" charset="0"/>
              <a:buNone/>
            </a:pPr>
            <a:r>
              <a:rPr lang="en-GB" sz="2700" i="1" smtClean="0"/>
              <a:t>	</a:t>
            </a:r>
            <a:r>
              <a:rPr lang="en-GB" sz="2700" i="1" u="sng" smtClean="0"/>
              <a:t>I’ll come</a:t>
            </a:r>
            <a:r>
              <a:rPr lang="en-GB" sz="2700" i="1" smtClean="0"/>
              <a:t> to your talk tomorrow afternoon.</a:t>
            </a:r>
            <a:endParaRPr lang="en-US" sz="2700" smtClean="0"/>
          </a:p>
          <a:p>
            <a:pPr eaLnBrk="1" hangingPunct="1">
              <a:lnSpc>
                <a:spcPct val="90000"/>
              </a:lnSpc>
            </a:pPr>
            <a:endParaRPr lang="it-IT" sz="27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pPr eaLnBrk="1" hangingPunct="1"/>
            <a:r>
              <a:rPr lang="it-IT" smtClean="0"/>
              <a:t>Common explicit performatives</a:t>
            </a:r>
          </a:p>
        </p:txBody>
      </p:sp>
      <p:sp>
        <p:nvSpPr>
          <p:cNvPr id="17411" name="Segnaposto contenuto 2"/>
          <p:cNvSpPr>
            <a:spLocks noGrp="1"/>
          </p:cNvSpPr>
          <p:nvPr>
            <p:ph idx="1"/>
          </p:nvPr>
        </p:nvSpPr>
        <p:spPr/>
        <p:txBody>
          <a:bodyPr/>
          <a:lstStyle/>
          <a:p>
            <a:pPr algn="ctr" eaLnBrk="1" hangingPunct="1">
              <a:lnSpc>
                <a:spcPct val="80000"/>
              </a:lnSpc>
              <a:buFont typeface="Arial" pitchFamily="34" charset="0"/>
              <a:buNone/>
            </a:pPr>
            <a:r>
              <a:rPr lang="en-GB" sz="2000" smtClean="0"/>
              <a:t>Other common Speech Acts are:</a:t>
            </a:r>
            <a:endParaRPr lang="en-US" sz="2000" smtClean="0"/>
          </a:p>
          <a:p>
            <a:pPr eaLnBrk="1" hangingPunct="1">
              <a:lnSpc>
                <a:spcPct val="80000"/>
              </a:lnSpc>
              <a:buFont typeface="Arial" pitchFamily="34" charset="0"/>
              <a:buNone/>
            </a:pPr>
            <a:endParaRPr lang="en-US" sz="2000" smtClean="0"/>
          </a:p>
          <a:p>
            <a:pPr eaLnBrk="1" hangingPunct="1">
              <a:lnSpc>
                <a:spcPct val="80000"/>
              </a:lnSpc>
            </a:pPr>
            <a:r>
              <a:rPr lang="en-GB" sz="2000" smtClean="0"/>
              <a:t>apology, </a:t>
            </a:r>
            <a:endParaRPr lang="en-US" sz="2000" smtClean="0"/>
          </a:p>
          <a:p>
            <a:pPr eaLnBrk="1" hangingPunct="1">
              <a:lnSpc>
                <a:spcPct val="80000"/>
              </a:lnSpc>
            </a:pPr>
            <a:r>
              <a:rPr lang="en-GB" sz="2000" smtClean="0"/>
              <a:t>promise, </a:t>
            </a:r>
            <a:endParaRPr lang="en-US" sz="2000" smtClean="0"/>
          </a:p>
          <a:p>
            <a:pPr eaLnBrk="1" hangingPunct="1">
              <a:lnSpc>
                <a:spcPct val="80000"/>
              </a:lnSpc>
            </a:pPr>
            <a:r>
              <a:rPr lang="en-GB" sz="2000" smtClean="0"/>
              <a:t>agreement </a:t>
            </a:r>
            <a:endParaRPr lang="en-US" sz="2000" smtClean="0"/>
          </a:p>
          <a:p>
            <a:pPr eaLnBrk="1" hangingPunct="1">
              <a:lnSpc>
                <a:spcPct val="80000"/>
              </a:lnSpc>
            </a:pPr>
            <a:r>
              <a:rPr lang="en-GB" sz="2000" smtClean="0"/>
              <a:t>acceptance</a:t>
            </a:r>
            <a:endParaRPr lang="en-US" sz="2000" smtClean="0"/>
          </a:p>
          <a:p>
            <a:pPr eaLnBrk="1" hangingPunct="1">
              <a:lnSpc>
                <a:spcPct val="80000"/>
              </a:lnSpc>
            </a:pPr>
            <a:r>
              <a:rPr lang="en-GB" sz="2000" smtClean="0"/>
              <a:t>advice</a:t>
            </a:r>
            <a:endParaRPr lang="en-US" sz="2000" smtClean="0"/>
          </a:p>
          <a:p>
            <a:pPr eaLnBrk="1" hangingPunct="1">
              <a:lnSpc>
                <a:spcPct val="80000"/>
              </a:lnSpc>
            </a:pPr>
            <a:r>
              <a:rPr lang="en-GB" sz="2000" smtClean="0"/>
              <a:t>suggestion</a:t>
            </a:r>
            <a:endParaRPr lang="en-US" sz="2000" smtClean="0"/>
          </a:p>
          <a:p>
            <a:pPr eaLnBrk="1" hangingPunct="1">
              <a:lnSpc>
                <a:spcPct val="80000"/>
              </a:lnSpc>
            </a:pPr>
            <a:r>
              <a:rPr lang="en-GB" sz="2000" smtClean="0"/>
              <a:t>warning</a:t>
            </a:r>
            <a:endParaRPr lang="en-US" sz="2000" smtClean="0"/>
          </a:p>
          <a:p>
            <a:pPr eaLnBrk="1" hangingPunct="1">
              <a:lnSpc>
                <a:spcPct val="80000"/>
              </a:lnSpc>
            </a:pPr>
            <a:r>
              <a:rPr lang="en-GB" sz="2000" smtClean="0"/>
              <a:t>requests</a:t>
            </a:r>
            <a:endParaRPr lang="en-US" sz="2000" smtClean="0"/>
          </a:p>
          <a:p>
            <a:pPr eaLnBrk="1" hangingPunct="1">
              <a:lnSpc>
                <a:spcPct val="80000"/>
              </a:lnSpc>
            </a:pPr>
            <a:r>
              <a:rPr lang="en-GB" sz="2000" smtClean="0"/>
              <a:t>betting</a:t>
            </a:r>
            <a:endParaRPr lang="en-US" sz="2000" smtClean="0"/>
          </a:p>
          <a:p>
            <a:pPr eaLnBrk="1" hangingPunct="1">
              <a:lnSpc>
                <a:spcPct val="80000"/>
              </a:lnSpc>
            </a:pPr>
            <a:r>
              <a:rPr lang="en-GB" sz="2000" smtClean="0"/>
              <a:t>to second</a:t>
            </a:r>
            <a:endParaRPr lang="en-US" sz="2000" smtClean="0"/>
          </a:p>
          <a:p>
            <a:pPr eaLnBrk="1" hangingPunct="1">
              <a:lnSpc>
                <a:spcPct val="80000"/>
              </a:lnSpc>
            </a:pPr>
            <a:r>
              <a:rPr lang="en-GB" sz="2000" smtClean="0"/>
              <a:t>to vote</a:t>
            </a:r>
            <a:endParaRPr lang="en-US" sz="2000" smtClean="0"/>
          </a:p>
          <a:p>
            <a:pPr eaLnBrk="1" hangingPunct="1">
              <a:lnSpc>
                <a:spcPct val="80000"/>
              </a:lnSpc>
            </a:pPr>
            <a:r>
              <a:rPr lang="en-GB" sz="2000" smtClean="0"/>
              <a:t>to abstain</a:t>
            </a:r>
            <a:endParaRPr lang="en-US" sz="2000" smtClean="0"/>
          </a:p>
          <a:p>
            <a:pPr eaLnBrk="1" hangingPunct="1">
              <a:lnSpc>
                <a:spcPct val="80000"/>
              </a:lnSpc>
            </a:pPr>
            <a:endParaRPr lang="it-IT" sz="20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p:txBody>
          <a:bodyPr/>
          <a:lstStyle/>
          <a:p>
            <a:pPr eaLnBrk="1" hangingPunct="1"/>
            <a:r>
              <a:rPr lang="it-IT" sz="4000" smtClean="0"/>
              <a:t>Searle’s Five Categories of Speech Acts</a:t>
            </a:r>
          </a:p>
        </p:txBody>
      </p:sp>
      <p:sp>
        <p:nvSpPr>
          <p:cNvPr id="18435" name="Segnaposto contenuto 2"/>
          <p:cNvSpPr>
            <a:spLocks noGrp="1"/>
          </p:cNvSpPr>
          <p:nvPr>
            <p:ph idx="1"/>
          </p:nvPr>
        </p:nvSpPr>
        <p:spPr/>
        <p:txBody>
          <a:bodyPr/>
          <a:lstStyle/>
          <a:p>
            <a:pPr eaLnBrk="1" hangingPunct="1">
              <a:lnSpc>
                <a:spcPct val="80000"/>
              </a:lnSpc>
              <a:buFont typeface="Arial" pitchFamily="34" charset="0"/>
              <a:buNone/>
            </a:pPr>
            <a:r>
              <a:rPr lang="en-GB" sz="2500" b="1" i="1" smtClean="0"/>
              <a:t>Representatives</a:t>
            </a:r>
            <a:r>
              <a:rPr lang="en-GB" sz="2500" smtClean="0"/>
              <a:t>: the speaker is </a:t>
            </a:r>
            <a:r>
              <a:rPr lang="en-GB" sz="2500" b="1" i="1" smtClean="0"/>
              <a:t>committed </a:t>
            </a:r>
            <a:r>
              <a:rPr lang="en-GB" sz="2500" smtClean="0"/>
              <a:t>in varying degrees </a:t>
            </a:r>
            <a:r>
              <a:rPr lang="en-GB" sz="2500" i="1" smtClean="0"/>
              <a:t>to the truth</a:t>
            </a:r>
            <a:r>
              <a:rPr lang="en-GB" sz="2500" smtClean="0"/>
              <a:t> of a proposition:</a:t>
            </a:r>
            <a:endParaRPr lang="en-US" sz="2500" smtClean="0"/>
          </a:p>
          <a:p>
            <a:pPr eaLnBrk="1" hangingPunct="1">
              <a:lnSpc>
                <a:spcPct val="80000"/>
              </a:lnSpc>
              <a:buFont typeface="Arial" pitchFamily="34" charset="0"/>
              <a:buNone/>
            </a:pPr>
            <a:r>
              <a:rPr lang="en-GB" sz="2500" smtClean="0"/>
              <a:t>e.g. ‘affirm’, ‘believe,’ ‘conclude’, ‘report’;</a:t>
            </a:r>
            <a:endParaRPr lang="en-US" sz="2500" smtClean="0"/>
          </a:p>
          <a:p>
            <a:pPr eaLnBrk="1" hangingPunct="1">
              <a:lnSpc>
                <a:spcPct val="80000"/>
              </a:lnSpc>
              <a:buFont typeface="Arial" pitchFamily="34" charset="0"/>
              <a:buNone/>
            </a:pPr>
            <a:r>
              <a:rPr lang="en-GB" sz="2500" smtClean="0"/>
              <a:t> </a:t>
            </a:r>
          </a:p>
          <a:p>
            <a:pPr eaLnBrk="1" hangingPunct="1">
              <a:lnSpc>
                <a:spcPct val="80000"/>
              </a:lnSpc>
              <a:buFont typeface="Arial" pitchFamily="34" charset="0"/>
              <a:buNone/>
            </a:pPr>
            <a:r>
              <a:rPr lang="en-GB" sz="2500" b="1" i="1" smtClean="0"/>
              <a:t>I think the Berlin Wall came down in 1989 </a:t>
            </a:r>
          </a:p>
          <a:p>
            <a:pPr eaLnBrk="1" hangingPunct="1">
              <a:lnSpc>
                <a:spcPct val="80000"/>
              </a:lnSpc>
              <a:buFont typeface="Arial" pitchFamily="34" charset="0"/>
              <a:buNone/>
            </a:pPr>
            <a:endParaRPr lang="en-GB" sz="2500" b="1" i="1" smtClean="0"/>
          </a:p>
          <a:p>
            <a:pPr eaLnBrk="1" hangingPunct="1">
              <a:lnSpc>
                <a:spcPct val="80000"/>
              </a:lnSpc>
              <a:buFont typeface="Arial" pitchFamily="34" charset="0"/>
              <a:buNone/>
            </a:pPr>
            <a:r>
              <a:rPr lang="en-GB" sz="2500" b="1" i="1" smtClean="0"/>
              <a:t>Directives</a:t>
            </a:r>
            <a:r>
              <a:rPr lang="en-GB" sz="2500" smtClean="0"/>
              <a:t>: the speaker tries to</a:t>
            </a:r>
            <a:r>
              <a:rPr lang="en-GB" sz="2500" b="1" i="1" smtClean="0"/>
              <a:t> do</a:t>
            </a:r>
            <a:r>
              <a:rPr lang="en-GB" sz="2500" smtClean="0"/>
              <a:t> something </a:t>
            </a:r>
            <a:endParaRPr lang="en-US" sz="2500" smtClean="0"/>
          </a:p>
          <a:p>
            <a:pPr eaLnBrk="1" hangingPunct="1">
              <a:lnSpc>
                <a:spcPct val="80000"/>
              </a:lnSpc>
              <a:buFont typeface="Arial" pitchFamily="34" charset="0"/>
              <a:buNone/>
            </a:pPr>
            <a:r>
              <a:rPr lang="en-GB" sz="2500" smtClean="0"/>
              <a:t>e.g. ‘ask’, ‘challenge’, ‘command’, ‘request’.</a:t>
            </a:r>
            <a:endParaRPr lang="en-US" sz="2500" smtClean="0"/>
          </a:p>
          <a:p>
            <a:pPr eaLnBrk="1" hangingPunct="1">
              <a:lnSpc>
                <a:spcPct val="80000"/>
              </a:lnSpc>
            </a:pPr>
            <a:endParaRPr lang="it-IT" sz="2500" smtClean="0"/>
          </a:p>
          <a:p>
            <a:pPr eaLnBrk="1" hangingPunct="1">
              <a:lnSpc>
                <a:spcPct val="80000"/>
              </a:lnSpc>
              <a:buFont typeface="Arial" pitchFamily="34" charset="0"/>
              <a:buNone/>
            </a:pPr>
            <a:r>
              <a:rPr lang="it-IT" sz="2500" b="1" i="1" smtClean="0"/>
              <a:t>Pass me the towel, will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p:txBody>
          <a:bodyPr/>
          <a:lstStyle/>
          <a:p>
            <a:pPr eaLnBrk="1" hangingPunct="1"/>
            <a:endParaRPr lang="ru-RU" smtClean="0"/>
          </a:p>
        </p:txBody>
      </p:sp>
      <p:sp>
        <p:nvSpPr>
          <p:cNvPr id="19459" name="Segnaposto contenuto 2"/>
          <p:cNvSpPr>
            <a:spLocks noGrp="1"/>
          </p:cNvSpPr>
          <p:nvPr>
            <p:ph idx="1"/>
          </p:nvPr>
        </p:nvSpPr>
        <p:spPr/>
        <p:txBody>
          <a:bodyPr/>
          <a:lstStyle/>
          <a:p>
            <a:pPr eaLnBrk="1" hangingPunct="1">
              <a:lnSpc>
                <a:spcPct val="60000"/>
              </a:lnSpc>
              <a:buFont typeface="Arial" pitchFamily="34" charset="0"/>
              <a:buNone/>
            </a:pPr>
            <a:endParaRPr lang="en-GB" sz="3000" b="1" i="1" smtClean="0"/>
          </a:p>
          <a:p>
            <a:pPr eaLnBrk="1" hangingPunct="1">
              <a:lnSpc>
                <a:spcPct val="60000"/>
              </a:lnSpc>
              <a:buFont typeface="Arial" pitchFamily="34" charset="0"/>
              <a:buNone/>
            </a:pPr>
            <a:r>
              <a:rPr lang="en-GB" sz="3000" b="1" i="1" smtClean="0"/>
              <a:t>Commissives</a:t>
            </a:r>
            <a:r>
              <a:rPr lang="en-GB" sz="3000" smtClean="0"/>
              <a:t>: the speaker is </a:t>
            </a:r>
            <a:r>
              <a:rPr lang="en-GB" sz="3000" b="1" i="1" smtClean="0"/>
              <a:t>committed</a:t>
            </a:r>
            <a:r>
              <a:rPr lang="en-GB" sz="3000" smtClean="0"/>
              <a:t> in varying degrees, to a certain course of action, </a:t>
            </a:r>
          </a:p>
          <a:p>
            <a:pPr eaLnBrk="1" hangingPunct="1">
              <a:lnSpc>
                <a:spcPct val="60000"/>
              </a:lnSpc>
              <a:buFont typeface="Arial" pitchFamily="34" charset="0"/>
              <a:buNone/>
            </a:pPr>
            <a:r>
              <a:rPr lang="en-GB" sz="3000" smtClean="0"/>
              <a:t>e.g. ‘bet’, ‘guarantee,’ ‘pledge’, ‘promise’ ‘swear’.</a:t>
            </a:r>
            <a:endParaRPr lang="en-US" sz="3000" smtClean="0"/>
          </a:p>
          <a:p>
            <a:pPr eaLnBrk="1" hangingPunct="1">
              <a:lnSpc>
                <a:spcPct val="60000"/>
              </a:lnSpc>
              <a:buFont typeface="Arial" pitchFamily="34" charset="0"/>
              <a:buNone/>
            </a:pPr>
            <a:endParaRPr lang="en-GB" sz="3000" b="1" i="1" smtClean="0"/>
          </a:p>
          <a:p>
            <a:pPr eaLnBrk="1" hangingPunct="1">
              <a:lnSpc>
                <a:spcPct val="60000"/>
              </a:lnSpc>
              <a:buFont typeface="Arial" pitchFamily="34" charset="0"/>
              <a:buNone/>
            </a:pPr>
            <a:r>
              <a:rPr lang="en-GB" sz="3000" b="1" i="1" smtClean="0"/>
              <a:t>That’s the last time I’ll waste my money on so- called bargains  </a:t>
            </a:r>
          </a:p>
          <a:p>
            <a:pPr eaLnBrk="1" hangingPunct="1">
              <a:lnSpc>
                <a:spcPct val="60000"/>
              </a:lnSpc>
              <a:buFont typeface="Arial" pitchFamily="34" charset="0"/>
              <a:buNone/>
            </a:pPr>
            <a:endParaRPr lang="en-GB" sz="3000" b="1" i="1" smtClean="0"/>
          </a:p>
          <a:p>
            <a:pPr eaLnBrk="1" hangingPunct="1">
              <a:lnSpc>
                <a:spcPct val="60000"/>
              </a:lnSpc>
              <a:buFont typeface="Arial" pitchFamily="34" charset="0"/>
              <a:buNone/>
            </a:pPr>
            <a:r>
              <a:rPr lang="en-GB" sz="3000" b="1" i="1" smtClean="0"/>
              <a:t>Expressives</a:t>
            </a:r>
            <a:r>
              <a:rPr lang="en-GB" sz="3000" smtClean="0"/>
              <a:t>: the speaker expresses an </a:t>
            </a:r>
            <a:r>
              <a:rPr lang="en-GB" sz="3000" b="1" i="1" smtClean="0"/>
              <a:t>attitude</a:t>
            </a:r>
            <a:r>
              <a:rPr lang="en-GB" sz="3000" smtClean="0"/>
              <a:t> about a state of affairs, </a:t>
            </a:r>
          </a:p>
          <a:p>
            <a:pPr eaLnBrk="1" hangingPunct="1">
              <a:lnSpc>
                <a:spcPct val="60000"/>
              </a:lnSpc>
              <a:buFont typeface="Arial" pitchFamily="34" charset="0"/>
              <a:buNone/>
            </a:pPr>
            <a:r>
              <a:rPr lang="en-GB" sz="3000" smtClean="0"/>
              <a:t>e.g., ‘apologise’, ‘deplore’, ‘thank’, ‘welcome’- </a:t>
            </a:r>
          </a:p>
          <a:p>
            <a:pPr eaLnBrk="1" hangingPunct="1">
              <a:lnSpc>
                <a:spcPct val="60000"/>
              </a:lnSpc>
              <a:buFont typeface="Arial" pitchFamily="34" charset="0"/>
              <a:buNone/>
            </a:pPr>
            <a:endParaRPr lang="en-GB" sz="3000" b="1" i="1" smtClean="0"/>
          </a:p>
          <a:p>
            <a:pPr eaLnBrk="1" hangingPunct="1">
              <a:lnSpc>
                <a:spcPct val="60000"/>
              </a:lnSpc>
              <a:buFont typeface="Arial" pitchFamily="34" charset="0"/>
              <a:buNone/>
            </a:pPr>
            <a:r>
              <a:rPr lang="en-GB" sz="3000" b="1" i="1" smtClean="0"/>
              <a:t>Well done, Elisabeth!</a:t>
            </a:r>
          </a:p>
          <a:p>
            <a:pPr eaLnBrk="1" hangingPunct="1">
              <a:lnSpc>
                <a:spcPct val="60000"/>
              </a:lnSpc>
              <a:buFont typeface="Arial" pitchFamily="34" charset="0"/>
              <a:buNone/>
            </a:pPr>
            <a:endParaRPr lang="en-US" sz="3000" smtClean="0"/>
          </a:p>
          <a:p>
            <a:pPr eaLnBrk="1" hangingPunct="1">
              <a:lnSpc>
                <a:spcPct val="80000"/>
              </a:lnSpc>
            </a:pPr>
            <a:endParaRPr lang="it-IT" sz="30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a:lstStyle/>
          <a:p>
            <a:pPr eaLnBrk="1" hangingPunct="1"/>
            <a:endParaRPr lang="ru-RU" smtClean="0"/>
          </a:p>
        </p:txBody>
      </p:sp>
      <p:sp>
        <p:nvSpPr>
          <p:cNvPr id="20483" name="Segnaposto contenuto 2"/>
          <p:cNvSpPr>
            <a:spLocks noGrp="1"/>
          </p:cNvSpPr>
          <p:nvPr>
            <p:ph idx="1"/>
          </p:nvPr>
        </p:nvSpPr>
        <p:spPr/>
        <p:txBody>
          <a:bodyPr/>
          <a:lstStyle/>
          <a:p>
            <a:pPr eaLnBrk="1" hangingPunct="1"/>
            <a:r>
              <a:rPr lang="en-GB" b="1" i="1" smtClean="0"/>
              <a:t>Declaration</a:t>
            </a:r>
            <a:r>
              <a:rPr lang="en-GB" smtClean="0"/>
              <a:t>s: the speaker </a:t>
            </a:r>
            <a:r>
              <a:rPr lang="en-GB" b="1" i="1" smtClean="0"/>
              <a:t>alters the status quo</a:t>
            </a:r>
            <a:r>
              <a:rPr lang="en-GB" smtClean="0"/>
              <a:t> by making the utterance, </a:t>
            </a:r>
          </a:p>
          <a:p>
            <a:pPr eaLnBrk="1" hangingPunct="1"/>
            <a:endParaRPr lang="en-GB" smtClean="0"/>
          </a:p>
          <a:p>
            <a:pPr eaLnBrk="1" hangingPunct="1"/>
            <a:r>
              <a:rPr lang="en-GB" smtClean="0"/>
              <a:t>e.g., I resign, you’re offside’, ‘I name this child’, ‘you’re nicked’, ‘you’re busted, punk.’</a:t>
            </a:r>
            <a:endParaRPr lang="en-US" smtClean="0"/>
          </a:p>
          <a:p>
            <a:pPr eaLnBrk="1" hangingPunct="1"/>
            <a:endParaRPr lang="it-IT"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eaLnBrk="1" hangingPunct="1"/>
            <a:r>
              <a:rPr lang="it-IT" sz="3200" smtClean="0"/>
              <a:t>The three stages of a (successful) speech act</a:t>
            </a:r>
          </a:p>
        </p:txBody>
      </p:sp>
      <p:sp>
        <p:nvSpPr>
          <p:cNvPr id="21507" name="Segnaposto contenuto 2"/>
          <p:cNvSpPr>
            <a:spLocks noGrp="1"/>
          </p:cNvSpPr>
          <p:nvPr>
            <p:ph idx="1"/>
          </p:nvPr>
        </p:nvSpPr>
        <p:spPr/>
        <p:txBody>
          <a:bodyPr/>
          <a:lstStyle/>
          <a:p>
            <a:pPr eaLnBrk="1" hangingPunct="1">
              <a:lnSpc>
                <a:spcPct val="90000"/>
              </a:lnSpc>
            </a:pPr>
            <a:r>
              <a:rPr lang="en-GB" sz="3000" smtClean="0"/>
              <a:t>the </a:t>
            </a:r>
            <a:r>
              <a:rPr lang="en-GB" sz="3000" b="1" smtClean="0"/>
              <a:t>locutionary</a:t>
            </a:r>
            <a:r>
              <a:rPr lang="en-GB" sz="3000" smtClean="0"/>
              <a:t> act or the </a:t>
            </a:r>
            <a:r>
              <a:rPr lang="en-GB" sz="3000" b="1" smtClean="0"/>
              <a:t>locution</a:t>
            </a:r>
            <a:r>
              <a:rPr lang="en-GB" sz="3000" smtClean="0"/>
              <a:t>: the act of communication by the production of an utterance;</a:t>
            </a:r>
            <a:endParaRPr lang="en-US" sz="3000" smtClean="0"/>
          </a:p>
          <a:p>
            <a:pPr eaLnBrk="1" hangingPunct="1">
              <a:lnSpc>
                <a:spcPct val="90000"/>
              </a:lnSpc>
            </a:pPr>
            <a:r>
              <a:rPr lang="en-GB" sz="3000" smtClean="0"/>
              <a:t>the </a:t>
            </a:r>
            <a:r>
              <a:rPr lang="en-GB" sz="3000" b="1" smtClean="0"/>
              <a:t>illocutionary act</a:t>
            </a:r>
            <a:r>
              <a:rPr lang="en-GB" sz="3000" smtClean="0"/>
              <a:t> or </a:t>
            </a:r>
            <a:r>
              <a:rPr lang="en-GB" sz="3000" b="1" smtClean="0"/>
              <a:t>illocution</a:t>
            </a:r>
            <a:r>
              <a:rPr lang="en-GB" sz="3000" smtClean="0"/>
              <a:t>: in other words, that is the message that is transmitted, which may not always correspond to the literal meaning of the words;</a:t>
            </a:r>
            <a:endParaRPr lang="en-US" sz="3000" smtClean="0"/>
          </a:p>
          <a:p>
            <a:pPr eaLnBrk="1" hangingPunct="1">
              <a:lnSpc>
                <a:spcPct val="90000"/>
              </a:lnSpc>
            </a:pPr>
            <a:r>
              <a:rPr lang="en-GB" sz="3000" smtClean="0"/>
              <a:t>the </a:t>
            </a:r>
            <a:r>
              <a:rPr lang="en-GB" sz="3000" b="1" smtClean="0"/>
              <a:t>perlocutionary </a:t>
            </a:r>
            <a:r>
              <a:rPr lang="en-GB" sz="3000" smtClean="0"/>
              <a:t>act: that is the particular effect of the utterance, which does not necessarily correspond to the locutionary act.</a:t>
            </a:r>
            <a:endParaRPr lang="en-US" sz="3000" smtClean="0"/>
          </a:p>
          <a:p>
            <a:pPr eaLnBrk="1" hangingPunct="1">
              <a:lnSpc>
                <a:spcPct val="90000"/>
              </a:lnSpc>
            </a:pPr>
            <a:endParaRPr lang="it-IT" sz="3000"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894</Words>
  <Application>Microsoft Office PowerPoint</Application>
  <PresentationFormat>Экран (4:3)</PresentationFormat>
  <Paragraphs>132</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Meaning as action </vt:lpstr>
      <vt:lpstr>Speech Acts</vt:lpstr>
      <vt:lpstr>Performatives</vt:lpstr>
      <vt:lpstr>Explict vs implicit performatives</vt:lpstr>
      <vt:lpstr>Common explicit performatives</vt:lpstr>
      <vt:lpstr>Searle’s Five Categories of Speech Acts</vt:lpstr>
      <vt:lpstr>Слайд 7</vt:lpstr>
      <vt:lpstr>Слайд 8</vt:lpstr>
      <vt:lpstr>The three stages of a (successful) speech act</vt:lpstr>
      <vt:lpstr>‘And that is enough for today…’</vt:lpstr>
      <vt:lpstr>Felicity conditions</vt:lpstr>
      <vt:lpstr>Indirect Speech Acts</vt:lpstr>
      <vt:lpstr>Sentence type and illocutionary force</vt:lpstr>
      <vt:lpstr>Difference between direct and indirect speech acts</vt:lpstr>
      <vt:lpstr>From Speech Act to Gradation of Indirect Speech Act</vt:lpstr>
      <vt:lpstr>What are&gt;&gt;performatives??</vt:lpstr>
      <vt:lpstr>When can I say that a certain speech act is PERFORMATIVE???</vt:lpstr>
      <vt:lpstr>Слайд 18</vt:lpstr>
      <vt:lpstr>More examples:</vt:lpstr>
      <vt:lpstr>Distinction between informative or directive and performative utterances: </vt:lpstr>
      <vt:lpstr>To conclude;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as action </dc:title>
  <dc:creator>danel</dc:creator>
  <cp:lastModifiedBy>danel</cp:lastModifiedBy>
  <cp:revision>22</cp:revision>
  <dcterms:created xsi:type="dcterms:W3CDTF">2016-01-08T08:02:36Z</dcterms:created>
  <dcterms:modified xsi:type="dcterms:W3CDTF">2016-02-16T06:27:58Z</dcterms:modified>
</cp:coreProperties>
</file>